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75" r:id="rId2"/>
    <p:sldId id="276" r:id="rId3"/>
    <p:sldId id="277" r:id="rId4"/>
    <p:sldId id="278" r:id="rId5"/>
    <p:sldId id="280" r:id="rId6"/>
    <p:sldId id="279" r:id="rId7"/>
    <p:sldId id="285" r:id="rId8"/>
    <p:sldId id="281" r:id="rId9"/>
    <p:sldId id="282" r:id="rId10"/>
    <p:sldId id="287" r:id="rId11"/>
    <p:sldId id="283" r:id="rId12"/>
    <p:sldId id="284" r:id="rId13"/>
    <p:sldId id="288" r:id="rId14"/>
    <p:sldId id="289" r:id="rId15"/>
    <p:sldId id="290" r:id="rId16"/>
    <p:sldId id="29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14" y="-6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DE3AB-959F-4912-8A56-E5E58FEF6FC7}" type="datetimeFigureOut">
              <a:rPr lang="en-MY" smtClean="0"/>
              <a:t>19/7/2018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96C19E-29D7-4E24-B26B-11C288600AA4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16758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MY" altLang="en-US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0FAA4A11-7AC4-4829-90B7-7AD1DDA445FA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6149" name="Footer Placeholder 4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en-US" smtClean="0"/>
              <a:t>ToT CPG Management of Diabetes in Pregnancy</a:t>
            </a:r>
          </a:p>
        </p:txBody>
      </p:sp>
    </p:spTree>
    <p:extLst>
      <p:ext uri="{BB962C8B-B14F-4D97-AF65-F5344CB8AC3E}">
        <p14:creationId xmlns:p14="http://schemas.microsoft.com/office/powerpoint/2010/main" val="2869829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CFDCF-1D13-4D38-A972-66B49D03A891}" type="datetime1">
              <a:rPr lang="en-MY" smtClean="0"/>
              <a:t>19/7/2018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ToT CPG Management of Diabetes in Pregnancy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950F-4E8A-42D0-A096-DCB469F1D71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27420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25867-7E0C-4147-9AAC-7F85FE706E55}" type="datetime1">
              <a:rPr lang="en-MY" smtClean="0"/>
              <a:t>19/7/2018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ToT CPG Management of Diabetes in Pregnancy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950F-4E8A-42D0-A096-DCB469F1D71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0054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B5C69B-8E1F-4339-B895-206AD9ACE9A9}" type="datetime1">
              <a:rPr lang="en-MY" smtClean="0"/>
              <a:t>19/7/2018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ToT CPG Management of Diabetes in Pregnancy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950F-4E8A-42D0-A096-DCB469F1D71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987401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0F47-39C0-4224-B675-1DD65F9E2F5D}" type="datetime1">
              <a:rPr lang="en-MY" smtClean="0"/>
              <a:t>19/7/2018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ToT CPG Management of Diabetes in Pregnancy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950F-4E8A-42D0-A096-DCB469F1D71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84883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B5569-DA5F-4FF4-8674-2786656D633F}" type="datetime1">
              <a:rPr lang="en-MY" smtClean="0"/>
              <a:t>19/7/2018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ToT CPG Management of Diabetes in Pregnancy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950F-4E8A-42D0-A096-DCB469F1D71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179268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EFD5-4F6D-422A-9D91-22B33DE02220}" type="datetime1">
              <a:rPr lang="en-MY" smtClean="0"/>
              <a:t>19/7/2018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ToT CPG Management of Diabetes in Pregnancy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950F-4E8A-42D0-A096-DCB469F1D71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52810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EF71-B637-4272-ADC1-F08F0E5FA4D0}" type="datetime1">
              <a:rPr lang="en-MY" smtClean="0"/>
              <a:t>19/7/2018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ToT CPG Management of Diabetes in Pregnancy</a:t>
            </a:r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950F-4E8A-42D0-A096-DCB469F1D71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23383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EBF9F-CC58-4DC0-94C2-9E46E98E7491}" type="datetime1">
              <a:rPr lang="en-MY" smtClean="0"/>
              <a:t>19/7/2018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ToT CPG Management of Diabetes in Pregnancy</a:t>
            </a:r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950F-4E8A-42D0-A096-DCB469F1D71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63539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7701D-E6D5-46E5-97BE-D62B562939C7}" type="datetime1">
              <a:rPr lang="en-MY" smtClean="0"/>
              <a:t>19/7/2018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ToT CPG Management of Diabetes in Pregnancy</a:t>
            </a:r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950F-4E8A-42D0-A096-DCB469F1D71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795456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A1B82A-E2D9-4247-B39F-28414C355450}" type="datetime1">
              <a:rPr lang="en-MY" smtClean="0"/>
              <a:t>19/7/2018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ToT CPG Management of Diabetes in Pregnancy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950F-4E8A-42D0-A096-DCB469F1D71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9461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9BC42B-29F7-4152-B96F-7BEAF09E8D32}" type="datetime1">
              <a:rPr lang="en-MY" smtClean="0"/>
              <a:t>19/7/2018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ToT CPG Management of Diabetes in Pregnancy</a:t>
            </a:r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950F-4E8A-42D0-A096-DCB469F1D71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748003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2830F-960C-41BC-B894-1716C8A4AA4D}" type="datetime1">
              <a:rPr lang="en-MY" smtClean="0"/>
              <a:t>19/7/2018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MY" smtClean="0"/>
              <a:t>ToT CPG Management of Diabetes in Pregnancy</a:t>
            </a:r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43950F-4E8A-42D0-A096-DCB469F1D716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926448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>
            <a:spLocks noChangeArrowheads="1"/>
          </p:cNvSpPr>
          <p:nvPr/>
        </p:nvSpPr>
        <p:spPr bwMode="auto">
          <a:xfrm flipV="1">
            <a:off x="-15875" y="0"/>
            <a:ext cx="7740650" cy="3609975"/>
          </a:xfrm>
          <a:prstGeom prst="rtTriangle">
            <a:avLst/>
          </a:prstGeom>
          <a:solidFill>
            <a:srgbClr val="CCCCFF"/>
          </a:solidFill>
          <a:ln>
            <a:noFill/>
          </a:ln>
          <a:effectLst>
            <a:outerShdw blurRad="50800" dist="38100" dir="5400000" algn="t" rotWithShape="0">
              <a:srgbClr val="80808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MY" altLang="en-US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5" name="Right Triangle 4"/>
          <p:cNvSpPr>
            <a:spLocks noChangeArrowheads="1"/>
          </p:cNvSpPr>
          <p:nvPr/>
        </p:nvSpPr>
        <p:spPr bwMode="auto">
          <a:xfrm rot="10800000">
            <a:off x="4303713" y="0"/>
            <a:ext cx="7888287" cy="5281613"/>
          </a:xfrm>
          <a:prstGeom prst="rtTriangle">
            <a:avLst/>
          </a:prstGeom>
          <a:solidFill>
            <a:srgbClr val="7030A0"/>
          </a:solidFill>
          <a:ln>
            <a:noFill/>
          </a:ln>
          <a:effectLst>
            <a:outerShdw blurRad="50800" dist="38100" dir="5400000" algn="t" rotWithShape="0">
              <a:srgbClr val="808080">
                <a:alpha val="39998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>
              <a:defRPr/>
            </a:pPr>
            <a:endParaRPr lang="en-MY" altLang="en-US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5124" name="Rectangle 6"/>
          <p:cNvSpPr>
            <a:spLocks noChangeArrowheads="1"/>
          </p:cNvSpPr>
          <p:nvPr/>
        </p:nvSpPr>
        <p:spPr bwMode="auto">
          <a:xfrm>
            <a:off x="1404938" y="2100183"/>
            <a:ext cx="7708900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Training of Core Trainers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CPG Management of  Diabetes In Pregnancy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MY" altLang="en-US" sz="18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4000" b="1" dirty="0">
                <a:solidFill>
                  <a:srgbClr val="000000"/>
                </a:solidFill>
                <a:latin typeface="Arial" panose="020B0604020202020204" pitchFamily="34" charset="0"/>
              </a:rPr>
              <a:t>CASE DISCUSSION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solidFill>
                  <a:srgbClr val="000000"/>
                </a:solidFill>
                <a:latin typeface="Arial" panose="020B0604020202020204" pitchFamily="34" charset="0"/>
              </a:rPr>
              <a:t>By:</a:t>
            </a:r>
          </a:p>
          <a:p>
            <a:pPr algn="ctr">
              <a:spcBef>
                <a:spcPct val="0"/>
              </a:spcBef>
              <a:buNone/>
            </a:pPr>
            <a:endParaRPr lang="en-US" altLang="en-US" sz="18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None/>
            </a:pPr>
            <a:r>
              <a:rPr lang="en-US" alt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Dr. Lili </a:t>
            </a:r>
            <a:r>
              <a:rPr lang="en-US" altLang="en-US" sz="2000" b="1" dirty="0" err="1">
                <a:solidFill>
                  <a:srgbClr val="000000"/>
                </a:solidFill>
                <a:latin typeface="Arial" panose="020B0604020202020204" pitchFamily="34" charset="0"/>
              </a:rPr>
              <a:t>Zuryani</a:t>
            </a:r>
            <a:r>
              <a:rPr lang="en-US" alt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000" b="1" dirty="0" err="1">
                <a:solidFill>
                  <a:srgbClr val="000000"/>
                </a:solidFill>
                <a:latin typeface="Arial" panose="020B0604020202020204" pitchFamily="34" charset="0"/>
              </a:rPr>
              <a:t>Marmuji</a:t>
            </a:r>
            <a:endParaRPr lang="en-US" altLang="en-US" sz="20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Family Medicine Specialist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Klinik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Kesihatan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Gunung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000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Rapat</a:t>
            </a:r>
            <a:endParaRPr lang="en-US" altLang="en-US" sz="2000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None/>
            </a:pP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>
              <a:spcBef>
                <a:spcPct val="0"/>
              </a:spcBef>
              <a:buNone/>
            </a:pPr>
            <a:r>
              <a:rPr lang="en-US" altLang="en-US" sz="2000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Dr</a:t>
            </a:r>
            <a:r>
              <a:rPr lang="en-US" alt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. </a:t>
            </a:r>
            <a:r>
              <a:rPr lang="en-US" altLang="en-US" sz="2000" b="1" dirty="0" err="1">
                <a:solidFill>
                  <a:srgbClr val="000000"/>
                </a:solidFill>
                <a:latin typeface="Arial" panose="020B0604020202020204" pitchFamily="34" charset="0"/>
              </a:rPr>
              <a:t>Mastura</a:t>
            </a:r>
            <a:r>
              <a:rPr lang="en-US" altLang="en-US" sz="2000" b="1" dirty="0">
                <a:solidFill>
                  <a:srgbClr val="000000"/>
                </a:solidFill>
                <a:latin typeface="Arial" panose="020B0604020202020204" pitchFamily="34" charset="0"/>
              </a:rPr>
              <a:t> Ismail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Consultant Family Medicine Specialist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Klinik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altLang="en-US" sz="2000" dirty="0" err="1">
                <a:solidFill>
                  <a:srgbClr val="000000"/>
                </a:solidFill>
                <a:latin typeface="Arial" panose="020B0604020202020204" pitchFamily="34" charset="0"/>
              </a:rPr>
              <a:t>Kesihatan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</a:rPr>
              <a:t> Seremban 2</a:t>
            </a:r>
          </a:p>
          <a:p>
            <a:pPr algn="ctr">
              <a:spcBef>
                <a:spcPct val="0"/>
              </a:spcBef>
              <a:buNone/>
            </a:pPr>
            <a:endParaRPr lang="en-US" altLang="en-US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8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/>
          <a:srcRect l="24844" t="12659" r="40726" b="22363"/>
          <a:stretch>
            <a:fillRect/>
          </a:stretch>
        </p:blipFill>
        <p:spPr bwMode="auto">
          <a:xfrm>
            <a:off x="9315450" y="2665413"/>
            <a:ext cx="2674938" cy="4040187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80808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MY" smtClean="0"/>
              <a:t>ToT CPG Management of Diabetes in Pregnancy</a:t>
            </a:r>
            <a:endParaRPr lang="en-MY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950F-4E8A-42D0-A096-DCB469F1D716}" type="slidenum">
              <a:rPr lang="en-MY" smtClean="0"/>
              <a:t>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0643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522877"/>
              </p:ext>
            </p:extLst>
          </p:nvPr>
        </p:nvGraphicFramePr>
        <p:xfrm>
          <a:off x="31750" y="2452483"/>
          <a:ext cx="12160250" cy="2103138"/>
        </p:xfrm>
        <a:graphic>
          <a:graphicData uri="http://schemas.openxmlformats.org/drawingml/2006/table">
            <a:tbl>
              <a:tblPr/>
              <a:tblGrid>
                <a:gridCol w="6080125"/>
                <a:gridCol w="6080125"/>
              </a:tblGrid>
              <a:tr h="457204">
                <a:tc>
                  <a:txBody>
                    <a:bodyPr/>
                    <a:lstStyle>
                      <a:lvl1pPr marL="571500" indent="-398463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571500" marR="0" lvl="0" indent="-3984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MY" altLang="x-none" sz="4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BMI</a:t>
                      </a:r>
                    </a:p>
                  </a:txBody>
                  <a:tcPr marL="91437" marR="91437" marT="45723" marB="4572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MY" altLang="x-none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36 </a:t>
                      </a:r>
                      <a:r>
                        <a:rPr kumimoji="0" lang="en-MY" altLang="x-none" sz="4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kg/m</a:t>
                      </a:r>
                      <a:r>
                        <a:rPr kumimoji="0" lang="en-MY" altLang="x-none" sz="4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L="91437" marR="91437" marT="45723" marB="4572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4">
                <a:tc>
                  <a:txBody>
                    <a:bodyPr/>
                    <a:lstStyle>
                      <a:lvl1pPr marL="536575" indent="-363538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536575" marR="0" lvl="0" indent="-3635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MY" altLang="x-none" sz="4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Blood pressure</a:t>
                      </a:r>
                    </a:p>
                  </a:txBody>
                  <a:tcPr marL="91437" marR="91437" marT="45723" marB="4572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MY" altLang="x-none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138/88 </a:t>
                      </a:r>
                      <a:r>
                        <a:rPr kumimoji="0" lang="en-MY" altLang="x-none" sz="4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mmHg</a:t>
                      </a:r>
                    </a:p>
                  </a:txBody>
                  <a:tcPr marL="91437" marR="91437" marT="45723" marB="4572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4">
                <a:tc>
                  <a:txBody>
                    <a:bodyPr/>
                    <a:lstStyle>
                      <a:lvl1pPr marL="536575" indent="-363538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536575" marR="0" lvl="0" indent="-36353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</a:pPr>
                      <a:r>
                        <a:rPr kumimoji="0" lang="en-MY" altLang="x-none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Pulse rate</a:t>
                      </a:r>
                      <a:endParaRPr kumimoji="0" lang="en-MY" altLang="x-none" sz="40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1437" marR="91437" marT="45723" marB="4572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MY" altLang="x-none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92/min</a:t>
                      </a:r>
                      <a:endParaRPr kumimoji="0" lang="en-MY" altLang="x-none" sz="4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37" marR="91437" marT="45723" marB="45723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40" name="Footer Placeholder 7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MY" altLang="en-US" sz="1200" smtClean="0">
                <a:solidFill>
                  <a:srgbClr val="898989"/>
                </a:solidFill>
              </a:rPr>
              <a:t>ToT CPG Management of Diabetes in Pregnancy</a:t>
            </a:r>
            <a:endParaRPr lang="en-US" altLang="en-US" sz="1200" smtClean="0">
              <a:solidFill>
                <a:srgbClr val="89898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474839"/>
            <a:ext cx="1219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MY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On examination:</a:t>
            </a:r>
            <a:endParaRPr lang="en-MY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950F-4E8A-42D0-A096-DCB469F1D716}" type="slidenum">
              <a:rPr lang="en-MY" smtClean="0"/>
              <a:t>10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9481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ontent Placeholder 2"/>
          <p:cNvSpPr>
            <a:spLocks noGrp="1"/>
          </p:cNvSpPr>
          <p:nvPr>
            <p:ph idx="1"/>
          </p:nvPr>
        </p:nvSpPr>
        <p:spPr>
          <a:xfrm>
            <a:off x="268288" y="1214438"/>
            <a:ext cx="11823700" cy="5311775"/>
          </a:xfrm>
        </p:spPr>
        <p:txBody>
          <a:bodyPr rtlCol="0" anchor="ctr">
            <a:normAutofit/>
          </a:bodyPr>
          <a:lstStyle/>
          <a:p>
            <a:pPr marL="0" indent="0" algn="just">
              <a:buNone/>
              <a:defRPr/>
            </a:pPr>
            <a:r>
              <a:rPr lang="en-MY" sz="3600" b="1" dirty="0">
                <a:latin typeface="Arial" pitchFamily="34" charset="0"/>
                <a:cs typeface="Arial" pitchFamily="34" charset="0"/>
              </a:rPr>
              <a:t>What is your plan for her</a:t>
            </a:r>
            <a:r>
              <a:rPr lang="en-MY" sz="3600" b="1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600" dirty="0" smtClean="0">
                <a:latin typeface="Arial" pitchFamily="34" charset="0"/>
                <a:cs typeface="Arial" pitchFamily="34" charset="0"/>
              </a:rPr>
              <a:t>FBS </a:t>
            </a:r>
            <a:r>
              <a:rPr lang="en-MY" sz="3600" dirty="0">
                <a:latin typeface="Arial" pitchFamily="34" charset="0"/>
                <a:cs typeface="Arial" pitchFamily="34" charset="0"/>
              </a:rPr>
              <a:t>in 2 </a:t>
            </a:r>
            <a:r>
              <a:rPr lang="en-MY" sz="3600" dirty="0" smtClean="0">
                <a:latin typeface="Arial" pitchFamily="34" charset="0"/>
                <a:cs typeface="Arial" pitchFamily="34" charset="0"/>
              </a:rPr>
              <a:t>weeks</a:t>
            </a: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600" dirty="0" smtClean="0">
                <a:latin typeface="Arial" pitchFamily="34" charset="0"/>
                <a:cs typeface="Arial" pitchFamily="34" charset="0"/>
              </a:rPr>
              <a:t>2HPP in 2 weeks</a:t>
            </a: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600" dirty="0" smtClean="0">
                <a:latin typeface="Arial" pitchFamily="34" charset="0"/>
                <a:cs typeface="Arial" pitchFamily="34" charset="0"/>
              </a:rPr>
              <a:t>HbA1c in 3 months</a:t>
            </a: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600" dirty="0" smtClean="0">
                <a:latin typeface="Arial" pitchFamily="34" charset="0"/>
                <a:cs typeface="Arial" pitchFamily="34" charset="0"/>
              </a:rPr>
              <a:t>OGTT </a:t>
            </a:r>
            <a:r>
              <a:rPr lang="en-MY" sz="3600" dirty="0">
                <a:latin typeface="Arial" pitchFamily="34" charset="0"/>
                <a:cs typeface="Arial" pitchFamily="34" charset="0"/>
              </a:rPr>
              <a:t>in 2 </a:t>
            </a:r>
            <a:r>
              <a:rPr lang="en-MY" sz="3600" dirty="0" smtClean="0">
                <a:latin typeface="Arial" pitchFamily="34" charset="0"/>
                <a:cs typeface="Arial" pitchFamily="34" charset="0"/>
              </a:rPr>
              <a:t>weeks </a:t>
            </a: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600" dirty="0" smtClean="0">
                <a:latin typeface="Arial" pitchFamily="34" charset="0"/>
                <a:cs typeface="Arial" pitchFamily="34" charset="0"/>
              </a:rPr>
              <a:t>OGTT in 6 months</a:t>
            </a:r>
            <a:endParaRPr lang="en-MY" sz="3600" dirty="0">
              <a:latin typeface="Arial" pitchFamily="34" charset="0"/>
              <a:cs typeface="Arial" pitchFamily="34" charset="0"/>
            </a:endParaRPr>
          </a:p>
          <a:p>
            <a:pPr marL="0" indent="0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MY" sz="3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43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497638"/>
            <a:ext cx="41148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MY" altLang="en-US" sz="1200" smtClean="0">
                <a:solidFill>
                  <a:srgbClr val="898989"/>
                </a:solidFill>
              </a:rPr>
              <a:t>ToT CPG Management of Diabetes in Pregnancy</a:t>
            </a:r>
            <a:endParaRPr lang="en-US" altLang="en-US" sz="1200" smtClean="0">
              <a:solidFill>
                <a:srgbClr val="898989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1750" y="25400"/>
          <a:ext cx="12060238" cy="1062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0238"/>
              </a:tblGrid>
              <a:tr h="1062038">
                <a:tc>
                  <a:txBody>
                    <a:bodyPr/>
                    <a:lstStyle/>
                    <a:p>
                      <a:pPr algn="ctr"/>
                      <a:r>
                        <a:rPr lang="en-MY" sz="44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Question 1</a:t>
                      </a:r>
                      <a:endParaRPr lang="en-MY" sz="4400" b="1" baseline="30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7" marR="91437" marT="45729" marB="45729" anchor="ctr"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268288" y="4143170"/>
            <a:ext cx="6810938" cy="72267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950F-4E8A-42D0-A096-DCB469F1D716}" type="slidenum">
              <a:rPr lang="en-MY" smtClean="0"/>
              <a:t>11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74198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ontent Placeholder 2"/>
          <p:cNvSpPr>
            <a:spLocks noGrp="1"/>
          </p:cNvSpPr>
          <p:nvPr>
            <p:ph idx="1"/>
          </p:nvPr>
        </p:nvSpPr>
        <p:spPr>
          <a:xfrm>
            <a:off x="271795" y="1368425"/>
            <a:ext cx="11648409" cy="5170487"/>
          </a:xfrm>
        </p:spPr>
        <p:txBody>
          <a:bodyPr rtlCol="0">
            <a:normAutofit/>
          </a:bodyPr>
          <a:lstStyle/>
          <a:p>
            <a:pPr marL="0" indent="0" algn="just">
              <a:buNone/>
            </a:pPr>
            <a:r>
              <a:rPr lang="en-MY" sz="4800" dirty="0">
                <a:latin typeface="Arial" panose="020B0604020202020204" pitchFamily="34" charset="0"/>
                <a:cs typeface="Arial" panose="020B0604020202020204" pitchFamily="34" charset="0"/>
              </a:rPr>
              <a:t>Results of this patient’s OGTT performed 2 weeks later: </a:t>
            </a:r>
          </a:p>
          <a:p>
            <a:pPr marL="0" indent="0" algn="ctr">
              <a:buNone/>
            </a:pPr>
            <a:r>
              <a:rPr lang="en-MY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MY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5.2 / </a:t>
            </a:r>
            <a:r>
              <a:rPr lang="en-MY" sz="4800" b="1" dirty="0">
                <a:latin typeface="Arial" panose="020B0604020202020204" pitchFamily="34" charset="0"/>
                <a:cs typeface="Arial" panose="020B0604020202020204" pitchFamily="34" charset="0"/>
              </a:rPr>
              <a:t>8.2 </a:t>
            </a:r>
            <a:r>
              <a:rPr lang="en-MY" sz="4800" b="1" dirty="0" err="1">
                <a:latin typeface="Arial" panose="020B0604020202020204" pitchFamily="34" charset="0"/>
                <a:cs typeface="Arial" panose="020B0604020202020204" pitchFamily="34" charset="0"/>
              </a:rPr>
              <a:t>mmol</a:t>
            </a:r>
            <a:r>
              <a:rPr lang="en-MY" sz="4800" b="1" dirty="0">
                <a:latin typeface="Arial" panose="020B0604020202020204" pitchFamily="34" charset="0"/>
                <a:cs typeface="Arial" panose="020B0604020202020204" pitchFamily="34" charset="0"/>
              </a:rPr>
              <a:t>/L</a:t>
            </a:r>
          </a:p>
        </p:txBody>
      </p:sp>
      <p:sp>
        <p:nvSpPr>
          <p:cNvPr id="8195" name="Footer Placeholder 7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MY" altLang="en-US" sz="1200" smtClean="0">
                <a:solidFill>
                  <a:srgbClr val="898989"/>
                </a:solidFill>
              </a:rPr>
              <a:t>ToT CPG Management of Diabetes in Pregnancy</a:t>
            </a:r>
            <a:endParaRPr lang="en-US" altLang="en-US" sz="1200" smtClean="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950F-4E8A-42D0-A096-DCB469F1D716}" type="slidenum">
              <a:rPr lang="en-MY" smtClean="0"/>
              <a:t>12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56765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ontent Placeholder 2"/>
          <p:cNvSpPr>
            <a:spLocks noGrp="1"/>
          </p:cNvSpPr>
          <p:nvPr>
            <p:ph idx="1"/>
          </p:nvPr>
        </p:nvSpPr>
        <p:spPr>
          <a:xfrm>
            <a:off x="268288" y="1214438"/>
            <a:ext cx="11823700" cy="5311775"/>
          </a:xfrm>
        </p:spPr>
        <p:txBody>
          <a:bodyPr rtlCol="0" anchor="ctr">
            <a:normAutofit/>
          </a:bodyPr>
          <a:lstStyle/>
          <a:p>
            <a:pPr marL="0" indent="0" algn="just">
              <a:buNone/>
              <a:defRPr/>
            </a:pPr>
            <a:r>
              <a:rPr lang="en-MY" sz="3600" dirty="0"/>
              <a:t>What would you do next</a:t>
            </a:r>
            <a:r>
              <a:rPr lang="en-MY" sz="3600" dirty="0" smtClean="0"/>
              <a:t>?</a:t>
            </a: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600" dirty="0" smtClean="0">
                <a:latin typeface="Arial" pitchFamily="34" charset="0"/>
                <a:cs typeface="Arial" pitchFamily="34" charset="0"/>
              </a:rPr>
              <a:t>Advice </a:t>
            </a:r>
            <a:r>
              <a:rPr lang="en-MY" sz="3600" dirty="0">
                <a:latin typeface="Arial" pitchFamily="34" charset="0"/>
                <a:cs typeface="Arial" pitchFamily="34" charset="0"/>
              </a:rPr>
              <a:t>lifestyle modification</a:t>
            </a: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600" dirty="0">
                <a:latin typeface="Arial" pitchFamily="34" charset="0"/>
                <a:cs typeface="Arial" pitchFamily="34" charset="0"/>
              </a:rPr>
              <a:t>A</a:t>
            </a:r>
            <a:r>
              <a:rPr lang="en-MY" sz="3600" dirty="0" smtClean="0">
                <a:latin typeface="Arial" pitchFamily="34" charset="0"/>
                <a:cs typeface="Arial" pitchFamily="34" charset="0"/>
              </a:rPr>
              <a:t>nnual </a:t>
            </a:r>
            <a:r>
              <a:rPr lang="en-MY" sz="3600" dirty="0">
                <a:latin typeface="Arial" pitchFamily="34" charset="0"/>
                <a:cs typeface="Arial" pitchFamily="34" charset="0"/>
              </a:rPr>
              <a:t>medical check-up</a:t>
            </a: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600" dirty="0">
                <a:latin typeface="Arial" pitchFamily="34" charset="0"/>
                <a:cs typeface="Arial" pitchFamily="34" charset="0"/>
              </a:rPr>
              <a:t>Encourage breastfeeding</a:t>
            </a: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600" dirty="0">
                <a:latin typeface="Arial" pitchFamily="34" charset="0"/>
                <a:cs typeface="Arial" pitchFamily="34" charset="0"/>
              </a:rPr>
              <a:t>Practice family planning for at least 2 years</a:t>
            </a: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600" dirty="0">
                <a:latin typeface="Arial" pitchFamily="34" charset="0"/>
                <a:cs typeface="Arial" pitchFamily="34" charset="0"/>
              </a:rPr>
              <a:t>Start metformin</a:t>
            </a:r>
          </a:p>
          <a:p>
            <a:pPr marL="0" indent="0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MY" sz="3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43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497638"/>
            <a:ext cx="41148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MY" altLang="en-US" sz="1200" smtClean="0">
                <a:solidFill>
                  <a:srgbClr val="898989"/>
                </a:solidFill>
              </a:rPr>
              <a:t>ToT CPG Management of Diabetes in Pregnancy</a:t>
            </a:r>
            <a:endParaRPr lang="en-US" altLang="en-US" sz="1200" smtClean="0">
              <a:solidFill>
                <a:srgbClr val="898989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9247066"/>
              </p:ext>
            </p:extLst>
          </p:nvPr>
        </p:nvGraphicFramePr>
        <p:xfrm>
          <a:off x="31750" y="25400"/>
          <a:ext cx="12060238" cy="1062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0238"/>
              </a:tblGrid>
              <a:tr h="1062038">
                <a:tc>
                  <a:txBody>
                    <a:bodyPr/>
                    <a:lstStyle/>
                    <a:p>
                      <a:pPr algn="ctr"/>
                      <a:r>
                        <a:rPr lang="en-MY" sz="44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Question 2</a:t>
                      </a:r>
                      <a:endParaRPr lang="en-MY" sz="4400" b="1" baseline="30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7" marR="91437" marT="45729" marB="45729" anchor="ctr"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209296" y="2256504"/>
            <a:ext cx="9760614" cy="327414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950F-4E8A-42D0-A096-DCB469F1D716}" type="slidenum">
              <a:rPr lang="en-MY" smtClean="0"/>
              <a:t>13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674144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ontent Placeholder 2"/>
          <p:cNvSpPr>
            <a:spLocks noGrp="1"/>
          </p:cNvSpPr>
          <p:nvPr>
            <p:ph idx="1"/>
          </p:nvPr>
        </p:nvSpPr>
        <p:spPr>
          <a:xfrm>
            <a:off x="268288" y="1214438"/>
            <a:ext cx="11823700" cy="5311775"/>
          </a:xfrm>
        </p:spPr>
        <p:txBody>
          <a:bodyPr rtlCol="0" anchor="ctr">
            <a:normAutofit/>
          </a:bodyPr>
          <a:lstStyle/>
          <a:p>
            <a:pPr marL="0" indent="0" algn="just">
              <a:buNone/>
              <a:defRPr/>
            </a:pPr>
            <a:r>
              <a:rPr lang="en-MY" sz="3600" dirty="0"/>
              <a:t>Which contraceptive method is the most appropriate for this patient</a:t>
            </a:r>
            <a:r>
              <a:rPr lang="en-MY" sz="3600" dirty="0" smtClean="0"/>
              <a:t>?</a:t>
            </a: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600" dirty="0" smtClean="0">
                <a:latin typeface="Arial" pitchFamily="34" charset="0"/>
                <a:cs typeface="Arial" pitchFamily="34" charset="0"/>
              </a:rPr>
              <a:t>Bilateral tubal ligation (</a:t>
            </a:r>
            <a:r>
              <a:rPr lang="en-MY" sz="3600" dirty="0">
                <a:latin typeface="Arial" pitchFamily="34" charset="0"/>
                <a:cs typeface="Arial" pitchFamily="34" charset="0"/>
              </a:rPr>
              <a:t>BTL)</a:t>
            </a: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600" dirty="0" smtClean="0">
                <a:latin typeface="Arial" pitchFamily="34" charset="0"/>
                <a:cs typeface="Arial" pitchFamily="34" charset="0"/>
              </a:rPr>
              <a:t>Combine oral contraceptive pill (</a:t>
            </a:r>
            <a:r>
              <a:rPr lang="en-MY" sz="3600" dirty="0">
                <a:latin typeface="Arial" pitchFamily="34" charset="0"/>
                <a:cs typeface="Arial" pitchFamily="34" charset="0"/>
              </a:rPr>
              <a:t>COC)</a:t>
            </a: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600" dirty="0">
                <a:latin typeface="Arial" pitchFamily="34" charset="0"/>
                <a:cs typeface="Arial" pitchFamily="34" charset="0"/>
              </a:rPr>
              <a:t>Progesterone only pill (POP)</a:t>
            </a: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600" dirty="0" smtClean="0">
                <a:latin typeface="Arial" pitchFamily="34" charset="0"/>
                <a:cs typeface="Arial" pitchFamily="34" charset="0"/>
              </a:rPr>
              <a:t>Intrauterine contraceptive device (</a:t>
            </a:r>
            <a:r>
              <a:rPr lang="en-MY" sz="3600" dirty="0">
                <a:latin typeface="Arial" pitchFamily="34" charset="0"/>
                <a:cs typeface="Arial" pitchFamily="34" charset="0"/>
              </a:rPr>
              <a:t>IUCD)</a:t>
            </a: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600" dirty="0" smtClean="0">
                <a:latin typeface="Arial" pitchFamily="34" charset="0"/>
                <a:cs typeface="Arial" pitchFamily="34" charset="0"/>
              </a:rPr>
              <a:t>Depot </a:t>
            </a:r>
            <a:r>
              <a:rPr lang="en-MY" sz="3600" dirty="0" err="1" smtClean="0">
                <a:latin typeface="Arial" pitchFamily="34" charset="0"/>
                <a:cs typeface="Arial" pitchFamily="34" charset="0"/>
              </a:rPr>
              <a:t>provera</a:t>
            </a:r>
            <a:endParaRPr lang="en-MY" sz="3600" dirty="0" smtClean="0">
              <a:latin typeface="Arial" pitchFamily="34" charset="0"/>
              <a:cs typeface="Arial" pitchFamily="34" charset="0"/>
            </a:endParaRPr>
          </a:p>
          <a:p>
            <a:pPr marL="0" indent="0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MY" sz="3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43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497638"/>
            <a:ext cx="41148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MY" altLang="en-US" sz="1200" smtClean="0">
                <a:solidFill>
                  <a:srgbClr val="898989"/>
                </a:solidFill>
              </a:rPr>
              <a:t>ToT CPG Management of Diabetes in Pregnancy</a:t>
            </a:r>
            <a:endParaRPr lang="en-US" altLang="en-US" sz="1200" smtClean="0">
              <a:solidFill>
                <a:srgbClr val="898989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180912"/>
              </p:ext>
            </p:extLst>
          </p:nvPr>
        </p:nvGraphicFramePr>
        <p:xfrm>
          <a:off x="31750" y="25400"/>
          <a:ext cx="12060238" cy="1062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0238"/>
              </a:tblGrid>
              <a:tr h="1062038">
                <a:tc>
                  <a:txBody>
                    <a:bodyPr/>
                    <a:lstStyle/>
                    <a:p>
                      <a:pPr algn="ctr"/>
                      <a:r>
                        <a:rPr lang="en-MY" sz="44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Question 3</a:t>
                      </a:r>
                      <a:endParaRPr lang="en-MY" sz="4400" b="1" baseline="30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7" marR="91437" marT="45729" marB="45729" anchor="ctr"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268288" y="4361582"/>
            <a:ext cx="9406654" cy="71186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950F-4E8A-42D0-A096-DCB469F1D716}" type="slidenum">
              <a:rPr lang="en-MY" smtClean="0"/>
              <a:t>14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692294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ontent Placeholder 2"/>
          <p:cNvSpPr>
            <a:spLocks noGrp="1"/>
          </p:cNvSpPr>
          <p:nvPr>
            <p:ph idx="1"/>
          </p:nvPr>
        </p:nvSpPr>
        <p:spPr>
          <a:xfrm>
            <a:off x="268288" y="1214438"/>
            <a:ext cx="11823700" cy="5311775"/>
          </a:xfrm>
        </p:spPr>
        <p:txBody>
          <a:bodyPr rtlCol="0" anchor="t">
            <a:normAutofit/>
          </a:bodyPr>
          <a:lstStyle/>
          <a:p>
            <a:pPr algn="just"/>
            <a:r>
              <a:rPr lang="en-MY" sz="3000" dirty="0">
                <a:latin typeface="Arial" panose="020B0604020202020204" pitchFamily="34" charset="0"/>
                <a:cs typeface="Arial" panose="020B0604020202020204" pitchFamily="34" charset="0"/>
              </a:rPr>
              <a:t>During postpartum:</a:t>
            </a:r>
          </a:p>
          <a:p>
            <a:pPr marL="900113" lvl="1" indent="-442913" algn="just">
              <a:buFont typeface="Courier New" panose="02070309020205020404" pitchFamily="49" charset="0"/>
              <a:buChar char="o"/>
            </a:pPr>
            <a:r>
              <a:rPr lang="en-MY" sz="3000" dirty="0">
                <a:latin typeface="Arial" panose="020B0604020202020204" pitchFamily="34" charset="0"/>
                <a:cs typeface="Arial" panose="020B0604020202020204" pitchFamily="34" charset="0"/>
              </a:rPr>
              <a:t>Reduce insulin dose to reduce the incidence of </a:t>
            </a:r>
            <a:r>
              <a:rPr lang="en-MY" sz="3000" dirty="0" err="1">
                <a:latin typeface="Arial" panose="020B0604020202020204" pitchFamily="34" charset="0"/>
                <a:cs typeface="Arial" panose="020B0604020202020204" pitchFamily="34" charset="0"/>
              </a:rPr>
              <a:t>hypoglycemia</a:t>
            </a:r>
            <a:r>
              <a:rPr lang="en-MY" sz="3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900113" lvl="1" indent="-442913" algn="just">
              <a:buFont typeface="Courier New" panose="02070309020205020404" pitchFamily="49" charset="0"/>
              <a:buChar char="o"/>
            </a:pPr>
            <a:r>
              <a:rPr lang="en-MY" sz="3000" dirty="0">
                <a:latin typeface="Arial" panose="020B0604020202020204" pitchFamily="34" charset="0"/>
                <a:cs typeface="Arial" panose="020B0604020202020204" pitchFamily="34" charset="0"/>
              </a:rPr>
              <a:t>Discontinue insulin in women with history of GDM </a:t>
            </a:r>
          </a:p>
          <a:p>
            <a:pPr algn="just"/>
            <a:r>
              <a:rPr lang="en-MY" sz="3000" dirty="0">
                <a:latin typeface="Arial" panose="020B0604020202020204" pitchFamily="34" charset="0"/>
                <a:cs typeface="Arial" panose="020B0604020202020204" pitchFamily="34" charset="0"/>
              </a:rPr>
              <a:t>Perform OGTT for women with history of GDM at 6 weeks postpartum</a:t>
            </a:r>
          </a:p>
          <a:p>
            <a:pPr algn="just"/>
            <a:r>
              <a:rPr lang="en-US" sz="3000" dirty="0">
                <a:latin typeface="Arial" panose="020B0604020202020204" pitchFamily="34" charset="0"/>
                <a:cs typeface="Arial" panose="020B0604020202020204" pitchFamily="34" charset="0"/>
              </a:rPr>
              <a:t>In women with history of GDM + abnormal postpartum glucose, metformin should be considered.</a:t>
            </a:r>
          </a:p>
          <a:p>
            <a:pPr algn="just"/>
            <a:r>
              <a:rPr lang="en-MY" sz="3000" dirty="0">
                <a:latin typeface="Arial" panose="020B0604020202020204" pitchFamily="34" charset="0"/>
                <a:cs typeface="Arial" panose="020B0604020202020204" pitchFamily="34" charset="0"/>
              </a:rPr>
              <a:t>Encourage planned pregnancy.</a:t>
            </a:r>
          </a:p>
          <a:p>
            <a:pPr algn="just"/>
            <a:r>
              <a:rPr lang="en-MY" sz="3000" dirty="0">
                <a:latin typeface="Arial" panose="020B0604020202020204" pitchFamily="34" charset="0"/>
                <a:cs typeface="Arial" panose="020B0604020202020204" pitchFamily="34" charset="0"/>
              </a:rPr>
              <a:t>Intrauterine contraceptive device is the preferred </a:t>
            </a:r>
            <a:r>
              <a:rPr lang="en-MY" sz="3000" dirty="0" smtClean="0">
                <a:latin typeface="Arial" panose="020B0604020202020204" pitchFamily="34" charset="0"/>
                <a:cs typeface="Arial" panose="020B0604020202020204" pitchFamily="34" charset="0"/>
              </a:rPr>
              <a:t>method </a:t>
            </a:r>
            <a:r>
              <a:rPr lang="en-MY" sz="3000" smtClean="0">
                <a:latin typeface="Arial" panose="020B0604020202020204" pitchFamily="34" charset="0"/>
                <a:cs typeface="Arial" panose="020B0604020202020204" pitchFamily="34" charset="0"/>
              </a:rPr>
              <a:t>of contraception. </a:t>
            </a:r>
            <a:endParaRPr lang="en-MY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3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497638"/>
            <a:ext cx="41148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MY" altLang="en-US" sz="1200" smtClean="0">
                <a:solidFill>
                  <a:srgbClr val="898989"/>
                </a:solidFill>
              </a:rPr>
              <a:t>ToT CPG Management of Diabetes in Pregnancy</a:t>
            </a:r>
            <a:endParaRPr lang="en-US" altLang="en-US" sz="1200" smtClean="0">
              <a:solidFill>
                <a:srgbClr val="898989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8516812"/>
              </p:ext>
            </p:extLst>
          </p:nvPr>
        </p:nvGraphicFramePr>
        <p:xfrm>
          <a:off x="31750" y="25400"/>
          <a:ext cx="12060238" cy="1062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0238"/>
              </a:tblGrid>
              <a:tr h="1062038">
                <a:tc>
                  <a:txBody>
                    <a:bodyPr/>
                    <a:lstStyle/>
                    <a:p>
                      <a:pPr algn="ctr"/>
                      <a:r>
                        <a:rPr lang="en-MY" sz="44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Key Messages</a:t>
                      </a:r>
                      <a:endParaRPr lang="en-MY" sz="4400" b="1" baseline="30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7" marR="91437" marT="45729" marB="45729" anchor="ctr"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950F-4E8A-42D0-A096-DCB469F1D716}" type="slidenum">
              <a:rPr lang="en-MY" smtClean="0"/>
              <a:t>15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12516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>
          <a:xfrm>
            <a:off x="44450" y="2206625"/>
            <a:ext cx="12079288" cy="2128838"/>
          </a:xfrm>
          <a:solidFill>
            <a:schemeClr val="bg1"/>
          </a:solidFill>
          <a:ln w="762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6600" b="1" smtClean="0"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MY" altLang="en-US" sz="6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1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t>ToT CPG Management of Diabetes in Pregnancy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950F-4E8A-42D0-A096-DCB469F1D716}" type="slidenum">
              <a:rPr lang="en-MY" smtClean="0"/>
              <a:t>16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5600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>
          <a:xfrm>
            <a:off x="44450" y="2206625"/>
            <a:ext cx="12079288" cy="2128838"/>
          </a:xfrm>
          <a:solidFill>
            <a:schemeClr val="bg1"/>
          </a:solidFill>
          <a:ln w="762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6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CASE 1</a:t>
            </a:r>
            <a:endParaRPr lang="en-MY" altLang="en-US" sz="6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1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t>ToT CPG Management of Diabetes in Pregnancy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950F-4E8A-42D0-A096-DCB469F1D716}" type="slidenum">
              <a:rPr lang="en-MY" smtClean="0"/>
              <a:t>2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4572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ontent Placeholder 2"/>
          <p:cNvSpPr>
            <a:spLocks noGrp="1"/>
          </p:cNvSpPr>
          <p:nvPr>
            <p:ph idx="1"/>
          </p:nvPr>
        </p:nvSpPr>
        <p:spPr>
          <a:xfrm>
            <a:off x="268288" y="1262063"/>
            <a:ext cx="11648409" cy="5170487"/>
          </a:xfrm>
        </p:spPr>
        <p:txBody>
          <a:bodyPr rtlCol="0"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32 year old Para 4</a:t>
            </a: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Pre-existing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DM 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MDI SC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actrapid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16 units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TDS and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SC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nsulatard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20 units ON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before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labour</a:t>
            </a:r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Just has a delivery via SVD</a:t>
            </a:r>
          </a:p>
        </p:txBody>
      </p:sp>
      <p:sp>
        <p:nvSpPr>
          <p:cNvPr id="8195" name="Footer Placeholder 7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MY" altLang="en-US" sz="1200" smtClean="0">
                <a:solidFill>
                  <a:srgbClr val="898989"/>
                </a:solidFill>
              </a:rPr>
              <a:t>ToT CPG Management of Diabetes in Pregnancy</a:t>
            </a:r>
            <a:endParaRPr lang="en-US" altLang="en-US" sz="1200" smtClean="0">
              <a:solidFill>
                <a:srgbClr val="898989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5977508"/>
              </p:ext>
            </p:extLst>
          </p:nvPr>
        </p:nvGraphicFramePr>
        <p:xfrm>
          <a:off x="31750" y="25400"/>
          <a:ext cx="12060238" cy="1062038"/>
        </p:xfrm>
        <a:graphic>
          <a:graphicData uri="http://schemas.openxmlformats.org/drawingml/2006/table">
            <a:tbl>
              <a:tblPr/>
              <a:tblGrid>
                <a:gridCol w="12060238"/>
              </a:tblGrid>
              <a:tr h="1062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History</a:t>
                      </a:r>
                      <a:endParaRPr kumimoji="0" lang="en-MY" sz="44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1437" marR="91437" marT="45729" marB="4572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950F-4E8A-42D0-A096-DCB469F1D716}" type="slidenum">
              <a:rPr lang="en-MY" smtClean="0"/>
              <a:t>3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76883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ontent Placeholder 2"/>
          <p:cNvSpPr>
            <a:spLocks noGrp="1"/>
          </p:cNvSpPr>
          <p:nvPr>
            <p:ph idx="1"/>
          </p:nvPr>
        </p:nvSpPr>
        <p:spPr>
          <a:xfrm>
            <a:off x="268288" y="1214438"/>
            <a:ext cx="11823700" cy="5311775"/>
          </a:xfrm>
        </p:spPr>
        <p:txBody>
          <a:bodyPr rtlCol="0" anchor="ctr">
            <a:normAutofit/>
          </a:bodyPr>
          <a:lstStyle/>
          <a:p>
            <a:pPr marL="0" indent="0" algn="just">
              <a:buNone/>
              <a:defRPr/>
            </a:pPr>
            <a:r>
              <a:rPr lang="en-MY" sz="3600" b="1" dirty="0">
                <a:latin typeface="Arial" pitchFamily="34" charset="0"/>
                <a:cs typeface="Arial" pitchFamily="34" charset="0"/>
              </a:rPr>
              <a:t>What is </a:t>
            </a:r>
            <a:r>
              <a:rPr lang="en-MY" sz="3600" b="1" dirty="0" smtClean="0">
                <a:latin typeface="Arial" pitchFamily="34" charset="0"/>
                <a:cs typeface="Arial" pitchFamily="34" charset="0"/>
              </a:rPr>
              <a:t>your next step?</a:t>
            </a:r>
            <a:endParaRPr lang="en-MY" sz="3600" b="1" dirty="0">
              <a:latin typeface="Arial" pitchFamily="34" charset="0"/>
              <a:cs typeface="Arial" pitchFamily="34" charset="0"/>
            </a:endParaRP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600" dirty="0" smtClean="0">
                <a:latin typeface="Arial" pitchFamily="34" charset="0"/>
                <a:cs typeface="Arial" pitchFamily="34" charset="0"/>
              </a:rPr>
              <a:t>Discontinue </a:t>
            </a:r>
            <a:r>
              <a:rPr lang="en-MY" sz="3600" dirty="0">
                <a:latin typeface="Arial" pitchFamily="34" charset="0"/>
                <a:cs typeface="Arial" pitchFamily="34" charset="0"/>
              </a:rPr>
              <a:t>insulin immediately</a:t>
            </a: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600" dirty="0" smtClean="0">
                <a:latin typeface="Arial" pitchFamily="34" charset="0"/>
                <a:cs typeface="Arial" pitchFamily="34" charset="0"/>
              </a:rPr>
              <a:t>Continue current insulin dose</a:t>
            </a:r>
            <a:endParaRPr lang="en-MY" sz="3600" dirty="0">
              <a:latin typeface="Arial" pitchFamily="34" charset="0"/>
              <a:cs typeface="Arial" pitchFamily="34" charset="0"/>
            </a:endParaRP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600" dirty="0" smtClean="0">
                <a:latin typeface="Arial" pitchFamily="34" charset="0"/>
                <a:cs typeface="Arial" pitchFamily="34" charset="0"/>
              </a:rPr>
              <a:t>Reduce </a:t>
            </a:r>
            <a:r>
              <a:rPr lang="en-MY" sz="3600" dirty="0">
                <a:latin typeface="Arial" pitchFamily="34" charset="0"/>
                <a:cs typeface="Arial" pitchFamily="34" charset="0"/>
              </a:rPr>
              <a:t>insulin </a:t>
            </a:r>
            <a:r>
              <a:rPr lang="en-MY" sz="3600" dirty="0" smtClean="0">
                <a:latin typeface="Arial" pitchFamily="34" charset="0"/>
                <a:cs typeface="Arial" pitchFamily="34" charset="0"/>
              </a:rPr>
              <a:t>dose </a:t>
            </a:r>
            <a:r>
              <a:rPr lang="en-MY" sz="3600" dirty="0">
                <a:latin typeface="Arial" pitchFamily="34" charset="0"/>
                <a:cs typeface="Arial" pitchFamily="34" charset="0"/>
              </a:rPr>
              <a:t>and monitor sugar level</a:t>
            </a: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600" dirty="0">
                <a:latin typeface="Arial" pitchFamily="34" charset="0"/>
                <a:cs typeface="Arial" pitchFamily="34" charset="0"/>
              </a:rPr>
              <a:t>Stop insulin and start on </a:t>
            </a:r>
            <a:r>
              <a:rPr lang="en-MY" sz="3600" dirty="0" smtClean="0">
                <a:latin typeface="Arial" pitchFamily="34" charset="0"/>
                <a:cs typeface="Arial" pitchFamily="34" charset="0"/>
              </a:rPr>
              <a:t>metformin</a:t>
            </a:r>
            <a:endParaRPr lang="en-MY" sz="3600" dirty="0">
              <a:latin typeface="Arial" pitchFamily="34" charset="0"/>
              <a:cs typeface="Arial" pitchFamily="34" charset="0"/>
            </a:endParaRP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600" dirty="0" smtClean="0">
                <a:latin typeface="Arial" pitchFamily="34" charset="0"/>
                <a:cs typeface="Arial" pitchFamily="34" charset="0"/>
              </a:rPr>
              <a:t>Stop bolus and continue basal insulin</a:t>
            </a:r>
            <a:endParaRPr lang="en-MY" sz="3600" dirty="0">
              <a:latin typeface="Arial" pitchFamily="34" charset="0"/>
              <a:cs typeface="Arial" pitchFamily="34" charset="0"/>
            </a:endParaRPr>
          </a:p>
          <a:p>
            <a:pPr marL="0" indent="0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MY" sz="3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43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497638"/>
            <a:ext cx="41148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MY" altLang="en-US" sz="1200" smtClean="0">
                <a:solidFill>
                  <a:srgbClr val="898989"/>
                </a:solidFill>
              </a:rPr>
              <a:t>ToT CPG Management of Diabetes in Pregnancy</a:t>
            </a:r>
            <a:endParaRPr lang="en-US" altLang="en-US" sz="1200" smtClean="0">
              <a:solidFill>
                <a:srgbClr val="898989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1750" y="25400"/>
          <a:ext cx="12060238" cy="1062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0238"/>
              </a:tblGrid>
              <a:tr h="1062038">
                <a:tc>
                  <a:txBody>
                    <a:bodyPr/>
                    <a:lstStyle/>
                    <a:p>
                      <a:pPr algn="ctr"/>
                      <a:r>
                        <a:rPr lang="en-MY" sz="44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Question 1</a:t>
                      </a:r>
                      <a:endParaRPr lang="en-MY" sz="4400" b="1" baseline="30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7" marR="91437" marT="45729" marB="45729" anchor="ctr"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268288" y="3495368"/>
            <a:ext cx="10217815" cy="73741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950F-4E8A-42D0-A096-DCB469F1D716}" type="slidenum">
              <a:rPr lang="en-MY" smtClean="0"/>
              <a:t>4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644952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ontent Placeholder 2"/>
          <p:cNvSpPr>
            <a:spLocks noGrp="1"/>
          </p:cNvSpPr>
          <p:nvPr>
            <p:ph idx="1"/>
          </p:nvPr>
        </p:nvSpPr>
        <p:spPr>
          <a:xfrm>
            <a:off x="150301" y="598385"/>
            <a:ext cx="11648409" cy="5170487"/>
          </a:xfrm>
        </p:spPr>
        <p:txBody>
          <a:bodyPr rtlCol="0"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Her insulin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 reduced to SC </a:t>
            </a:r>
            <a:r>
              <a:rPr lang="en-US" sz="3200" dirty="0" err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ctrapid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8 units TDS and SC </a:t>
            </a:r>
            <a:r>
              <a:rPr lang="en-US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insulatard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12 units ON</a:t>
            </a:r>
          </a:p>
          <a:p>
            <a:endParaRPr 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Her latest blood glucose level is:</a:t>
            </a:r>
          </a:p>
        </p:txBody>
      </p:sp>
      <p:sp>
        <p:nvSpPr>
          <p:cNvPr id="8195" name="Footer Placeholder 7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MY" altLang="en-US" sz="1200" smtClean="0">
                <a:solidFill>
                  <a:srgbClr val="898989"/>
                </a:solidFill>
              </a:rPr>
              <a:t>ToT CPG Management of Diabetes in Pregnancy</a:t>
            </a:r>
            <a:endParaRPr lang="en-US" altLang="en-US" sz="1200" smtClean="0">
              <a:solidFill>
                <a:srgbClr val="898989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2610920"/>
              </p:ext>
            </p:extLst>
          </p:nvPr>
        </p:nvGraphicFramePr>
        <p:xfrm>
          <a:off x="2" y="2856366"/>
          <a:ext cx="12191998" cy="1341477"/>
        </p:xfrm>
        <a:graphic>
          <a:graphicData uri="http://schemas.openxmlformats.org/drawingml/2006/table">
            <a:tbl>
              <a:tblPr/>
              <a:tblGrid>
                <a:gridCol w="1741714"/>
                <a:gridCol w="1741714"/>
                <a:gridCol w="1741714"/>
                <a:gridCol w="1741714"/>
                <a:gridCol w="1741714"/>
                <a:gridCol w="1741714"/>
                <a:gridCol w="1741714"/>
              </a:tblGrid>
              <a:tr h="579743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Pre-</a:t>
                      </a:r>
                      <a:r>
                        <a:rPr lang="en-US" sz="2000" b="1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breakfast </a:t>
                      </a:r>
                      <a:endParaRPr lang="en-US" sz="20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37" marB="45737" anchor="ctr">
                    <a:lnL w="12700" cap="flat" cmpd="sng" algn="ctr">
                      <a:solidFill>
                        <a:srgbClr val="CC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Post</a:t>
                      </a:r>
                      <a:r>
                        <a:rPr lang="en-US" sz="2000" b="1" baseline="0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-breakfast </a:t>
                      </a: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en-US" sz="20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37" marB="45737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Pre-lunch</a:t>
                      </a:r>
                      <a:endParaRPr lang="en-US" sz="2000" b="1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37" marB="45737" anchor="ctr">
                    <a:lnL w="12700" cap="flat" cmpd="sng" algn="ctr">
                      <a:solidFill>
                        <a:srgbClr val="CC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Post-lunch</a:t>
                      </a:r>
                    </a:p>
                  </a:txBody>
                  <a:tcPr marL="91439" marR="91439" marT="45737" marB="45737" anchor="ctr">
                    <a:lnL w="12700" cap="flat" cmpd="sng" algn="ctr">
                      <a:solidFill>
                        <a:srgbClr val="CC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Pre-dinner</a:t>
                      </a:r>
                    </a:p>
                  </a:txBody>
                  <a:tcPr marL="91439" marR="91439" marT="45737" marB="45737" anchor="ctr">
                    <a:lnL w="12700" cap="flat" cmpd="sng" algn="ctr">
                      <a:solidFill>
                        <a:srgbClr val="CC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Post-dinner</a:t>
                      </a:r>
                    </a:p>
                  </a:txBody>
                  <a:tcPr marL="91439" marR="91439" marT="45737" marB="45737" anchor="ctr">
                    <a:lnL w="12700" cap="flat" cmpd="sng" algn="ctr">
                      <a:solidFill>
                        <a:srgbClr val="CC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Pre-bed</a:t>
                      </a:r>
                    </a:p>
                  </a:txBody>
                  <a:tcPr marL="91439" marR="91439" marT="45737" marB="45737" anchor="ctr">
                    <a:lnL w="12700" cap="flat" cmpd="sng" algn="ctr">
                      <a:solidFill>
                        <a:srgbClr val="CC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C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C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</a:tr>
              <a:tr h="640403"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Arial" pitchFamily="34" charset="0"/>
                          <a:cs typeface="Arial" pitchFamily="34" charset="0"/>
                        </a:rPr>
                        <a:t>4.3 </a:t>
                      </a:r>
                      <a:r>
                        <a:rPr lang="en-US" sz="2400" baseline="0" dirty="0" err="1" smtClean="0">
                          <a:latin typeface="Arial" pitchFamily="34" charset="0"/>
                          <a:cs typeface="Arial" pitchFamily="34" charset="0"/>
                        </a:rPr>
                        <a:t>mmol</a:t>
                      </a:r>
                      <a:r>
                        <a:rPr lang="en-US" sz="2400" baseline="0" dirty="0" smtClean="0">
                          <a:latin typeface="Arial" pitchFamily="34" charset="0"/>
                          <a:cs typeface="Arial" pitchFamily="34" charset="0"/>
                        </a:rPr>
                        <a:t>/l</a:t>
                      </a:r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37" marB="45737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rial" pitchFamily="34" charset="0"/>
                          <a:cs typeface="Arial" pitchFamily="34" charset="0"/>
                        </a:rPr>
                        <a:t>5.8</a:t>
                      </a:r>
                      <a:r>
                        <a:rPr lang="en-US" sz="2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400" baseline="0" dirty="0" err="1" smtClean="0">
                          <a:latin typeface="Arial" pitchFamily="34" charset="0"/>
                          <a:cs typeface="Arial" pitchFamily="34" charset="0"/>
                        </a:rPr>
                        <a:t>mmol</a:t>
                      </a:r>
                      <a:r>
                        <a:rPr lang="en-US" sz="2400" baseline="0" dirty="0" smtClean="0">
                          <a:latin typeface="Arial" pitchFamily="34" charset="0"/>
                          <a:cs typeface="Arial" pitchFamily="34" charset="0"/>
                        </a:rPr>
                        <a:t>/l</a:t>
                      </a:r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37" marB="45737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Arial" pitchFamily="34" charset="0"/>
                          <a:cs typeface="Arial" pitchFamily="34" charset="0"/>
                        </a:rPr>
                        <a:t>4.1 </a:t>
                      </a:r>
                      <a:r>
                        <a:rPr lang="en-US" sz="2400" baseline="0" dirty="0" err="1" smtClean="0">
                          <a:latin typeface="Arial" pitchFamily="34" charset="0"/>
                          <a:cs typeface="Arial" pitchFamily="34" charset="0"/>
                        </a:rPr>
                        <a:t>mmol</a:t>
                      </a:r>
                      <a:r>
                        <a:rPr lang="en-US" sz="2400" baseline="0" dirty="0" smtClean="0">
                          <a:latin typeface="Arial" pitchFamily="34" charset="0"/>
                          <a:cs typeface="Arial" pitchFamily="34" charset="0"/>
                        </a:rPr>
                        <a:t>/l</a:t>
                      </a:r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37" marB="45737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latin typeface="Arial" pitchFamily="34" charset="0"/>
                          <a:cs typeface="Arial" pitchFamily="34" charset="0"/>
                        </a:rPr>
                        <a:t>6.0 </a:t>
                      </a:r>
                      <a:r>
                        <a:rPr lang="en-US" sz="2400" baseline="0" dirty="0" err="1" smtClean="0">
                          <a:latin typeface="Arial" pitchFamily="34" charset="0"/>
                          <a:cs typeface="Arial" pitchFamily="34" charset="0"/>
                        </a:rPr>
                        <a:t>mmol</a:t>
                      </a:r>
                      <a:r>
                        <a:rPr lang="en-US" sz="2400" baseline="0" dirty="0" smtClean="0">
                          <a:latin typeface="Arial" pitchFamily="34" charset="0"/>
                          <a:cs typeface="Arial" pitchFamily="34" charset="0"/>
                        </a:rPr>
                        <a:t>/l</a:t>
                      </a:r>
                      <a:endParaRPr lang="en-US" sz="2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37" marB="45737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 smtClean="0">
                          <a:latin typeface="Arial" pitchFamily="34" charset="0"/>
                          <a:cs typeface="Arial" pitchFamily="34" charset="0"/>
                        </a:rPr>
                        <a:t>4.2 </a:t>
                      </a:r>
                      <a:r>
                        <a:rPr lang="en-US" sz="2400" baseline="0" dirty="0" err="1" smtClean="0">
                          <a:latin typeface="Arial" pitchFamily="34" charset="0"/>
                          <a:cs typeface="Arial" pitchFamily="34" charset="0"/>
                        </a:rPr>
                        <a:t>mmol</a:t>
                      </a:r>
                      <a:r>
                        <a:rPr lang="en-US" sz="2400" baseline="0" dirty="0" smtClean="0">
                          <a:latin typeface="Arial" pitchFamily="34" charset="0"/>
                          <a:cs typeface="Arial" pitchFamily="34" charset="0"/>
                        </a:rPr>
                        <a:t>/l</a:t>
                      </a:r>
                    </a:p>
                  </a:txBody>
                  <a:tcPr marL="91439" marR="91439" marT="45737" marB="45737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 smtClean="0">
                          <a:latin typeface="Arial" pitchFamily="34" charset="0"/>
                          <a:cs typeface="Arial" pitchFamily="34" charset="0"/>
                        </a:rPr>
                        <a:t>5.8 </a:t>
                      </a:r>
                      <a:r>
                        <a:rPr lang="en-US" sz="2400" baseline="0" dirty="0" err="1" smtClean="0">
                          <a:latin typeface="Arial" pitchFamily="34" charset="0"/>
                          <a:cs typeface="Arial" pitchFamily="34" charset="0"/>
                        </a:rPr>
                        <a:t>mmol</a:t>
                      </a:r>
                      <a:r>
                        <a:rPr lang="en-US" sz="2400" baseline="0" dirty="0" smtClean="0">
                          <a:latin typeface="Arial" pitchFamily="34" charset="0"/>
                          <a:cs typeface="Arial" pitchFamily="34" charset="0"/>
                        </a:rPr>
                        <a:t>/l</a:t>
                      </a:r>
                      <a:endParaRPr lang="en-US" sz="2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37" marB="45737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aseline="0" dirty="0" smtClean="0">
                          <a:latin typeface="Arial" pitchFamily="34" charset="0"/>
                          <a:cs typeface="Arial" pitchFamily="34" charset="0"/>
                        </a:rPr>
                        <a:t>5.6 </a:t>
                      </a:r>
                      <a:r>
                        <a:rPr lang="en-US" sz="2400" baseline="0" dirty="0" err="1" smtClean="0">
                          <a:latin typeface="Arial" pitchFamily="34" charset="0"/>
                          <a:cs typeface="Arial" pitchFamily="34" charset="0"/>
                        </a:rPr>
                        <a:t>mmol</a:t>
                      </a:r>
                      <a:r>
                        <a:rPr lang="en-US" sz="2400" baseline="0" dirty="0" smtClean="0">
                          <a:latin typeface="Arial" pitchFamily="34" charset="0"/>
                          <a:cs typeface="Arial" pitchFamily="34" charset="0"/>
                        </a:rPr>
                        <a:t>/l</a:t>
                      </a:r>
                      <a:endParaRPr lang="en-US" sz="24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9" marR="91439" marT="45737" marB="45737" anchor="ctr">
                    <a:lnL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C99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7030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950F-4E8A-42D0-A096-DCB469F1D716}" type="slidenum">
              <a:rPr lang="en-MY" smtClean="0"/>
              <a:t>5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301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ontent Placeholder 2"/>
          <p:cNvSpPr>
            <a:spLocks noGrp="1"/>
          </p:cNvSpPr>
          <p:nvPr>
            <p:ph idx="1"/>
          </p:nvPr>
        </p:nvSpPr>
        <p:spPr>
          <a:xfrm>
            <a:off x="268288" y="1214438"/>
            <a:ext cx="11823700" cy="5311775"/>
          </a:xfrm>
        </p:spPr>
        <p:txBody>
          <a:bodyPr rtlCol="0" anchor="ctr">
            <a:normAutofit/>
          </a:bodyPr>
          <a:lstStyle/>
          <a:p>
            <a:pPr marL="0" indent="0" algn="just">
              <a:buNone/>
              <a:defRPr/>
            </a:pPr>
            <a:r>
              <a:rPr lang="en-MY" sz="3600" b="1" dirty="0">
                <a:latin typeface="Arial" pitchFamily="34" charset="0"/>
                <a:cs typeface="Arial" pitchFamily="34" charset="0"/>
              </a:rPr>
              <a:t>Next step in management of this patient</a:t>
            </a:r>
            <a:r>
              <a:rPr lang="en-MY" sz="3600" b="1" dirty="0" smtClean="0">
                <a:latin typeface="Arial" pitchFamily="34" charset="0"/>
                <a:cs typeface="Arial" pitchFamily="34" charset="0"/>
              </a:rPr>
              <a:t>?</a:t>
            </a: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600" dirty="0" smtClean="0">
                <a:latin typeface="Arial" pitchFamily="34" charset="0"/>
                <a:cs typeface="Arial" pitchFamily="34" charset="0"/>
              </a:rPr>
              <a:t>Advice on diabetic diet</a:t>
            </a: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600" dirty="0" smtClean="0">
                <a:latin typeface="Arial" pitchFamily="34" charset="0"/>
                <a:cs typeface="Arial" pitchFamily="34" charset="0"/>
              </a:rPr>
              <a:t>Advice </a:t>
            </a:r>
            <a:r>
              <a:rPr lang="en-MY" sz="3600" dirty="0">
                <a:latin typeface="Arial" pitchFamily="34" charset="0"/>
                <a:cs typeface="Arial" pitchFamily="34" charset="0"/>
              </a:rPr>
              <a:t>on contraception</a:t>
            </a: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600" dirty="0" smtClean="0">
                <a:latin typeface="Arial" pitchFamily="34" charset="0"/>
                <a:cs typeface="Arial" pitchFamily="34" charset="0"/>
              </a:rPr>
              <a:t>Encourage breastfeeding</a:t>
            </a: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600" dirty="0" smtClean="0">
                <a:latin typeface="Arial" pitchFamily="34" charset="0"/>
                <a:cs typeface="Arial" pitchFamily="34" charset="0"/>
              </a:rPr>
              <a:t>Maintain </a:t>
            </a:r>
            <a:r>
              <a:rPr lang="en-MY" sz="3600" dirty="0">
                <a:latin typeface="Arial" pitchFamily="34" charset="0"/>
                <a:cs typeface="Arial" pitchFamily="34" charset="0"/>
              </a:rPr>
              <a:t>her current insulin dosage</a:t>
            </a: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600" dirty="0">
                <a:latin typeface="Arial" pitchFamily="34" charset="0"/>
                <a:cs typeface="Arial" pitchFamily="34" charset="0"/>
              </a:rPr>
              <a:t>Start on </a:t>
            </a:r>
            <a:r>
              <a:rPr lang="en-MY" sz="3600" dirty="0" smtClean="0">
                <a:latin typeface="Arial" pitchFamily="34" charset="0"/>
                <a:cs typeface="Arial" pitchFamily="34" charset="0"/>
              </a:rPr>
              <a:t>metformin</a:t>
            </a:r>
            <a:endParaRPr lang="en-MY" sz="3600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  <a:defRPr/>
            </a:pPr>
            <a:endParaRPr lang="en-MY" sz="3600" dirty="0">
              <a:latin typeface="Arial" pitchFamily="34" charset="0"/>
              <a:cs typeface="Arial" pitchFamily="34" charset="0"/>
            </a:endParaRPr>
          </a:p>
          <a:p>
            <a:pPr marL="0" indent="0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MY" sz="3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43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497638"/>
            <a:ext cx="41148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MY" altLang="en-US" sz="1200" smtClean="0">
                <a:solidFill>
                  <a:srgbClr val="898989"/>
                </a:solidFill>
              </a:rPr>
              <a:t>ToT CPG Management of Diabetes in Pregnancy</a:t>
            </a:r>
            <a:endParaRPr lang="en-US" altLang="en-US" sz="1200" smtClean="0">
              <a:solidFill>
                <a:srgbClr val="898989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695872"/>
              </p:ext>
            </p:extLst>
          </p:nvPr>
        </p:nvGraphicFramePr>
        <p:xfrm>
          <a:off x="31750" y="25400"/>
          <a:ext cx="12060238" cy="1062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0238"/>
              </a:tblGrid>
              <a:tr h="1062038">
                <a:tc>
                  <a:txBody>
                    <a:bodyPr/>
                    <a:lstStyle/>
                    <a:p>
                      <a:pPr algn="ctr"/>
                      <a:r>
                        <a:rPr lang="en-MY" sz="44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Question 2</a:t>
                      </a:r>
                      <a:endParaRPr lang="en-MY" sz="4400" b="1" baseline="30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7" marR="91437" marT="45729" marB="45729" anchor="ctr"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147484" y="2041014"/>
            <a:ext cx="8834285" cy="248674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950F-4E8A-42D0-A096-DCB469F1D716}" type="slidenum">
              <a:rPr lang="en-MY" smtClean="0"/>
              <a:t>6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18191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Content Placeholder 2"/>
          <p:cNvSpPr>
            <a:spLocks noGrp="1"/>
          </p:cNvSpPr>
          <p:nvPr>
            <p:ph idx="1"/>
          </p:nvPr>
        </p:nvSpPr>
        <p:spPr>
          <a:xfrm>
            <a:off x="184150" y="547509"/>
            <a:ext cx="11823700" cy="5311775"/>
          </a:xfrm>
        </p:spPr>
        <p:txBody>
          <a:bodyPr rtlCol="0" anchor="ctr">
            <a:noAutofit/>
          </a:bodyPr>
          <a:lstStyle/>
          <a:p>
            <a:pPr marL="0" indent="0" algn="just">
              <a:buNone/>
              <a:defRPr/>
            </a:pPr>
            <a:r>
              <a:rPr lang="en-MY" sz="3600" b="1" dirty="0" smtClean="0">
                <a:latin typeface="Arial" pitchFamily="34" charset="0"/>
                <a:cs typeface="Arial" pitchFamily="34" charset="0"/>
              </a:rPr>
              <a:t>Patient is however not keen to breastfeed.</a:t>
            </a:r>
            <a:endParaRPr lang="en-MY" sz="3600" b="1" dirty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  <a:defRPr/>
            </a:pPr>
            <a:endParaRPr lang="en-MY" sz="3200" b="1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  <a:defRPr/>
            </a:pPr>
            <a:endParaRPr lang="en-MY" sz="3200" b="1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  <a:defRPr/>
            </a:pPr>
            <a:endParaRPr lang="en-MY" sz="3200" b="1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  <a:defRPr/>
            </a:pPr>
            <a:r>
              <a:rPr lang="en-MY" sz="3200" b="1" dirty="0" smtClean="0">
                <a:latin typeface="Arial" pitchFamily="34" charset="0"/>
                <a:cs typeface="Arial" pitchFamily="34" charset="0"/>
              </a:rPr>
              <a:t>What are the advantages of breastfeeding in this patient?</a:t>
            </a: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200" dirty="0" smtClean="0">
                <a:latin typeface="Arial" pitchFamily="34" charset="0"/>
                <a:cs typeface="Arial" pitchFamily="34" charset="0"/>
              </a:rPr>
              <a:t>Reduces the incidence of metabolic syndrome</a:t>
            </a: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200" dirty="0" smtClean="0">
                <a:latin typeface="Arial" pitchFamily="34" charset="0"/>
                <a:cs typeface="Arial" pitchFamily="34" charset="0"/>
              </a:rPr>
              <a:t>Reduces the odds of abnormal OGTT at 12 weeks</a:t>
            </a:r>
            <a:endParaRPr lang="en-MY" sz="3200" dirty="0">
              <a:latin typeface="Arial" pitchFamily="34" charset="0"/>
              <a:cs typeface="Arial" pitchFamily="34" charset="0"/>
            </a:endParaRP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200" dirty="0" smtClean="0">
                <a:latin typeface="Arial" pitchFamily="34" charset="0"/>
                <a:cs typeface="Arial" pitchFamily="34" charset="0"/>
              </a:rPr>
              <a:t>Weight loss</a:t>
            </a:r>
          </a:p>
          <a:p>
            <a:pPr marL="742950" indent="-742950" algn="just">
              <a:buFont typeface="+mj-lt"/>
              <a:buAutoNum type="alphaUcPeriod"/>
              <a:defRPr/>
            </a:pPr>
            <a:r>
              <a:rPr lang="en-MY" sz="3200" dirty="0" smtClean="0">
                <a:latin typeface="Arial" pitchFamily="34" charset="0"/>
                <a:cs typeface="Arial" pitchFamily="34" charset="0"/>
              </a:rPr>
              <a:t>All of the above</a:t>
            </a:r>
            <a:endParaRPr lang="en-MY" sz="3200" dirty="0">
              <a:latin typeface="Arial" pitchFamily="34" charset="0"/>
              <a:cs typeface="Arial" pitchFamily="34" charset="0"/>
            </a:endParaRPr>
          </a:p>
          <a:p>
            <a:pPr marL="0" indent="0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en-MY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43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4038600" y="6497638"/>
            <a:ext cx="41148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MY" altLang="en-US" sz="1200" smtClean="0">
                <a:solidFill>
                  <a:srgbClr val="898989"/>
                </a:solidFill>
              </a:rPr>
              <a:t>ToT CPG Management of Diabetes in Pregnancy</a:t>
            </a:r>
            <a:endParaRPr lang="en-US" altLang="en-US" sz="1200" smtClean="0">
              <a:solidFill>
                <a:srgbClr val="898989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5881" y="4969542"/>
            <a:ext cx="4255115" cy="5906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991932"/>
              </p:ext>
            </p:extLst>
          </p:nvPr>
        </p:nvGraphicFramePr>
        <p:xfrm>
          <a:off x="65881" y="1474838"/>
          <a:ext cx="12060238" cy="872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0238"/>
              </a:tblGrid>
              <a:tr h="872282">
                <a:tc>
                  <a:txBody>
                    <a:bodyPr/>
                    <a:lstStyle/>
                    <a:p>
                      <a:pPr algn="ctr"/>
                      <a:r>
                        <a:rPr lang="en-MY" sz="4000" b="1" dirty="0" smtClean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Question 3</a:t>
                      </a:r>
                      <a:endParaRPr lang="en-MY" sz="4000" b="1" baseline="300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37" marR="91437" marT="45729" marB="45729" anchor="ctr"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950F-4E8A-42D0-A096-DCB469F1D716}" type="slidenum">
              <a:rPr lang="en-MY" smtClean="0"/>
              <a:t>7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67906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3"/>
          <p:cNvSpPr>
            <a:spLocks noGrp="1"/>
          </p:cNvSpPr>
          <p:nvPr>
            <p:ph type="title"/>
          </p:nvPr>
        </p:nvSpPr>
        <p:spPr>
          <a:xfrm>
            <a:off x="44450" y="2206625"/>
            <a:ext cx="12079288" cy="2128838"/>
          </a:xfrm>
          <a:solidFill>
            <a:schemeClr val="bg1"/>
          </a:solidFill>
          <a:ln w="762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en-US" sz="6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CASE 2</a:t>
            </a:r>
            <a:endParaRPr lang="en-MY" altLang="en-US" sz="6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71" name="Footer Placeholder 1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200" smtClean="0">
                <a:solidFill>
                  <a:srgbClr val="898989"/>
                </a:solidFill>
                <a:latin typeface="Calibri" panose="020F0502020204030204" pitchFamily="34" charset="0"/>
              </a:rPr>
              <a:t>ToT CPG Management of Diabetes in Pregnancy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950F-4E8A-42D0-A096-DCB469F1D716}" type="slidenum">
              <a:rPr lang="en-MY" smtClean="0"/>
              <a:t>8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11190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ontent Placeholder 2"/>
          <p:cNvSpPr>
            <a:spLocks noGrp="1"/>
          </p:cNvSpPr>
          <p:nvPr>
            <p:ph idx="1"/>
          </p:nvPr>
        </p:nvSpPr>
        <p:spPr>
          <a:xfrm>
            <a:off x="268288" y="1262063"/>
            <a:ext cx="11648409" cy="5170487"/>
          </a:xfrm>
        </p:spPr>
        <p:txBody>
          <a:bodyPr rtlCol="0">
            <a:normAutofit/>
          </a:bodyPr>
          <a:lstStyle/>
          <a:p>
            <a:r>
              <a:rPr lang="en-MY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32 </a:t>
            </a: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year old Para </a:t>
            </a:r>
            <a:r>
              <a:rPr lang="en-MY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  <a:p>
            <a:r>
              <a:rPr lang="en-MY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GDM </a:t>
            </a:r>
            <a:r>
              <a:rPr lang="en-MY" sz="3200" dirty="0">
                <a:latin typeface="Arial" panose="020B0604020202020204" pitchFamily="34" charset="0"/>
                <a:cs typeface="Arial" panose="020B0604020202020204" pitchFamily="34" charset="0"/>
              </a:rPr>
              <a:t>on medical nutrition </a:t>
            </a:r>
            <a:r>
              <a:rPr lang="en-MY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therapy</a:t>
            </a:r>
          </a:p>
          <a:p>
            <a:r>
              <a:rPr lang="en-MY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Delivered via SVD 4 weeks ago    </a:t>
            </a:r>
          </a:p>
          <a:p>
            <a:r>
              <a:rPr lang="en-MY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Both parents have diabetes mellitus          </a:t>
            </a:r>
          </a:p>
          <a:p>
            <a:r>
              <a:rPr lang="en-MY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Attending one month postpartum follow-up</a:t>
            </a:r>
          </a:p>
          <a:p>
            <a:r>
              <a:rPr lang="en-MY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She is otherwise well and has no complaints</a:t>
            </a:r>
          </a:p>
        </p:txBody>
      </p:sp>
      <p:sp>
        <p:nvSpPr>
          <p:cNvPr id="8195" name="Footer Placeholder 7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MY" altLang="en-US" sz="1200" smtClean="0">
                <a:solidFill>
                  <a:srgbClr val="898989"/>
                </a:solidFill>
              </a:rPr>
              <a:t>ToT CPG Management of Diabetes in Pregnancy</a:t>
            </a:r>
            <a:endParaRPr lang="en-US" altLang="en-US" sz="1200" smtClean="0">
              <a:solidFill>
                <a:srgbClr val="898989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1750" y="25400"/>
          <a:ext cx="12060238" cy="1062038"/>
        </p:xfrm>
        <a:graphic>
          <a:graphicData uri="http://schemas.openxmlformats.org/drawingml/2006/table">
            <a:tbl>
              <a:tblPr/>
              <a:tblGrid>
                <a:gridCol w="12060238"/>
              </a:tblGrid>
              <a:tr h="1062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History</a:t>
                      </a:r>
                      <a:endParaRPr kumimoji="0" lang="en-MY" sz="44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</a:endParaRPr>
                    </a:p>
                  </a:txBody>
                  <a:tcPr marL="91437" marR="91437" marT="45729" marB="4572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950F-4E8A-42D0-A096-DCB469F1D716}" type="slidenum">
              <a:rPr lang="en-MY" smtClean="0"/>
              <a:t>9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8642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</TotalTime>
  <Words>580</Words>
  <Application>Microsoft Office PowerPoint</Application>
  <PresentationFormat>Custom</PresentationFormat>
  <Paragraphs>142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CASE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CASE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1</dc:title>
  <dc:creator>Windows7</dc:creator>
  <cp:lastModifiedBy>Ainol</cp:lastModifiedBy>
  <cp:revision>66</cp:revision>
  <dcterms:created xsi:type="dcterms:W3CDTF">2018-02-13T06:26:35Z</dcterms:created>
  <dcterms:modified xsi:type="dcterms:W3CDTF">2018-07-19T06:27:50Z</dcterms:modified>
</cp:coreProperties>
</file>